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681" r:id="rId2"/>
    <p:sldId id="739" r:id="rId3"/>
    <p:sldId id="740" r:id="rId4"/>
    <p:sldId id="742" r:id="rId5"/>
    <p:sldId id="741" r:id="rId6"/>
    <p:sldId id="744" r:id="rId7"/>
    <p:sldId id="750" r:id="rId8"/>
    <p:sldId id="754" r:id="rId9"/>
    <p:sldId id="755" r:id="rId10"/>
    <p:sldId id="756" r:id="rId11"/>
    <p:sldId id="833" r:id="rId12"/>
    <p:sldId id="832" r:id="rId13"/>
    <p:sldId id="834" r:id="rId14"/>
    <p:sldId id="835" r:id="rId15"/>
    <p:sldId id="757" r:id="rId16"/>
    <p:sldId id="758" r:id="rId17"/>
    <p:sldId id="759" r:id="rId18"/>
    <p:sldId id="760" r:id="rId19"/>
    <p:sldId id="761" r:id="rId20"/>
    <p:sldId id="762" r:id="rId21"/>
    <p:sldId id="763" r:id="rId22"/>
    <p:sldId id="764" r:id="rId23"/>
    <p:sldId id="765" r:id="rId24"/>
    <p:sldId id="836" r:id="rId25"/>
    <p:sldId id="766" r:id="rId26"/>
    <p:sldId id="773" r:id="rId27"/>
    <p:sldId id="777" r:id="rId28"/>
    <p:sldId id="778" r:id="rId29"/>
    <p:sldId id="779" r:id="rId30"/>
    <p:sldId id="837" r:id="rId31"/>
    <p:sldId id="780" r:id="rId32"/>
    <p:sldId id="784" r:id="rId33"/>
    <p:sldId id="829" r:id="rId34"/>
    <p:sldId id="830" r:id="rId35"/>
    <p:sldId id="781" r:id="rId36"/>
    <p:sldId id="783" r:id="rId37"/>
    <p:sldId id="785" r:id="rId38"/>
    <p:sldId id="782" r:id="rId39"/>
    <p:sldId id="686" r:id="rId40"/>
    <p:sldId id="687" r:id="rId41"/>
    <p:sldId id="786" r:id="rId42"/>
    <p:sldId id="824" r:id="rId43"/>
    <p:sldId id="839" r:id="rId44"/>
    <p:sldId id="689" r:id="rId45"/>
    <p:sldId id="692" r:id="rId46"/>
    <p:sldId id="690" r:id="rId47"/>
    <p:sldId id="691" r:id="rId48"/>
    <p:sldId id="787" r:id="rId49"/>
    <p:sldId id="789" r:id="rId50"/>
    <p:sldId id="683" r:id="rId51"/>
    <p:sldId id="840" r:id="rId52"/>
    <p:sldId id="841" r:id="rId53"/>
    <p:sldId id="842" r:id="rId54"/>
    <p:sldId id="843" r:id="rId55"/>
    <p:sldId id="844" r:id="rId56"/>
    <p:sldId id="845" r:id="rId57"/>
    <p:sldId id="846" r:id="rId58"/>
    <p:sldId id="847" r:id="rId59"/>
    <p:sldId id="848" r:id="rId60"/>
    <p:sldId id="827" r:id="rId61"/>
    <p:sldId id="828" r:id="rId62"/>
    <p:sldId id="838" r:id="rId63"/>
    <p:sldId id="826" r:id="rId64"/>
    <p:sldId id="790" r:id="rId65"/>
    <p:sldId id="794" r:id="rId66"/>
    <p:sldId id="795" r:id="rId67"/>
    <p:sldId id="796" r:id="rId68"/>
    <p:sldId id="797" r:id="rId69"/>
    <p:sldId id="798" r:id="rId70"/>
    <p:sldId id="799" r:id="rId71"/>
    <p:sldId id="800" r:id="rId72"/>
    <p:sldId id="791" r:id="rId73"/>
    <p:sldId id="801" r:id="rId74"/>
    <p:sldId id="792" r:id="rId75"/>
    <p:sldId id="825" r:id="rId76"/>
    <p:sldId id="806" r:id="rId77"/>
    <p:sldId id="807" r:id="rId78"/>
    <p:sldId id="788" r:id="rId79"/>
    <p:sldId id="653" r:id="rId80"/>
    <p:sldId id="810" r:id="rId81"/>
    <p:sldId id="804" r:id="rId82"/>
    <p:sldId id="805" r:id="rId83"/>
    <p:sldId id="821" r:id="rId84"/>
    <p:sldId id="811" r:id="rId85"/>
    <p:sldId id="812" r:id="rId86"/>
    <p:sldId id="813" r:id="rId87"/>
    <p:sldId id="814" r:id="rId88"/>
    <p:sldId id="815" r:id="rId89"/>
    <p:sldId id="816" r:id="rId90"/>
    <p:sldId id="817" r:id="rId91"/>
    <p:sldId id="818" r:id="rId92"/>
    <p:sldId id="601" r:id="rId93"/>
    <p:sldId id="658" r:id="rId94"/>
    <p:sldId id="659" r:id="rId95"/>
    <p:sldId id="660" r:id="rId96"/>
    <p:sldId id="661" r:id="rId97"/>
    <p:sldId id="662" r:id="rId98"/>
    <p:sldId id="819" r:id="rId99"/>
    <p:sldId id="820" r:id="rId100"/>
    <p:sldId id="822" r:id="rId101"/>
    <p:sldId id="802" r:id="rId102"/>
    <p:sldId id="793" r:id="rId103"/>
    <p:sldId id="656" r:id="rId104"/>
    <p:sldId id="655" r:id="rId105"/>
    <p:sldId id="823" r:id="rId106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8000"/>
    <a:srgbClr val="66FF33"/>
    <a:srgbClr val="C3BE05"/>
    <a:srgbClr val="FF99FF"/>
    <a:srgbClr val="CC00FF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9369" autoAdjust="0"/>
  </p:normalViewPr>
  <p:slideViewPr>
    <p:cSldViewPr>
      <p:cViewPr varScale="1">
        <p:scale>
          <a:sx n="133" d="100"/>
          <a:sy n="133" d="100"/>
        </p:scale>
        <p:origin x="121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7/6/2023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7:46:22.1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0,'4'4,"1"0,0-1,0 0,0 1,0-2,1 1,-1-1,1 0,-1 0,1 0,0-1,0 1,6-1,14 2,44-2,-42-2,507 0,-504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12.8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24575,'19'32'0,"2"0"0,42 48 0,-1-1 0,-22-24 0,54 102 0,-77-126 0,3-1 0,27 34 0,-29-41 0,0 1 0,-2 1 0,-1 0 0,15 32 0,-28-51 0,0 0 0,0 1 0,-1-1 0,1 0 0,-1 1 0,-1-1 0,1 0 0,-1 1 0,-1-1 0,1 1 0,-1-1 0,0 0 0,0 1 0,-3 7 0,-3 4 0,-1 0 0,0 0 0,-15 21 0,-9 17 0,4 2 0,-4-2 0,-1-2 0,-47 59 0,60-91 59,-35 30 0,7-8-1542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3.1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96 24575,'10'-1'0,"0"0"0,0-1 0,0 0 0,12-4 0,16-4 0,86-5 0,-79 11 0,-1-1 0,58-16 0,-67 12 0,0 2 0,0 1 0,53-1 0,109 8 0,-72 2 0,-111-2 0,-1 0 0,1 0 0,0 1 0,-1 1 0,0 0 0,1 1 0,-1 0 0,-1 1 0,1 1 0,-1 0 0,0 1 0,0 0 0,0 1 0,-1 0 0,20 19 0,-27-24 4,1-1 0,-1 1-1,1-1 1,0 0-1,0 0 1,0 0 0,1-1-1,-1 0 1,0 0 0,1 0-1,-1-1 1,0 1 0,1-1-1,6-1 1,29 3-1424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4.3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39 1 24575,'14'9'0,"-1"1"0,1 0 0,-2 1 0,0 1 0,0 0 0,19 25 0,-9-10 0,4 2 0,0 2 0,-3 1 0,0 1 0,-2 1 0,-2 1 0,20 49 0,-20-40 0,-11-27 0,-1 0 0,-1 0 0,0 1 0,-1 0 0,3 23 0,-8-36 0,1 0 0,-1-1 0,0 1 0,-1 0 0,1-1 0,-1 1 0,0 0 0,0-1 0,0 1 0,-1-1 0,0 1 0,0-1 0,0 0 0,0 0 0,-1 0 0,1 0 0,-1 0 0,0-1 0,0 1 0,-1-1 0,1 1 0,-1-1 0,1 0 0,-1-1 0,-8 5 0,-37 25 60,-83 68 0,-33 51-1545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4.6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7:46:24.8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0,'500'17,"-106"0,729-13,-1075-4,-14-1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42.0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37 24575,'361'9'0,"17"0"0,-216 0 0,-14 0 0,566-9 0,-703 0 0,0-1 0,0 0 0,0-1 0,0 0 0,0-1 0,-1 0 0,1-1 0,-1 0 0,0 0 0,0-1 0,0 0 0,-1-1 0,12-9 0,-17 13-49,0-1 1,0 1-1,0 1 0,0-1 0,0 0 1,1 1-1,-1 0 0,0 0 0,1 0 1,-1 0-1,1 1 0,-1 0 0,1 0 1,0 0-1,-1 1 0,1-1 0,-1 1 1,0 0-1,1 0 0,-1 1 0,0-1 1,1 1-1,-1 0 0,0 0 0,0 0 0,-1 1 1,7 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44.3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106 1 24575,'4'6'0,"0"0"0,1 0 0,0 0 0,0-1 0,0 1 0,1-1 0,-1-1 0,1 1 0,0-1 0,1 0 0,-1 0 0,1-1 0,11 5 0,-9-4 0,-1 0 0,1 1 0,-1 0 0,1 0 0,-1 1 0,-1 0 0,12 12 0,-3 2 0,-2-1 0,0 2 0,-2 0 0,16 35 0,-10-23 0,-14-26 0,0-1 0,-1 1 0,1 1 0,-1-1 0,3 12 0,5 14 0,-9-28 0,0-1 0,0 1 0,-1 0 0,1 0 0,-1 0 0,1 8 0,-2-11 0,-1 0 0,1 0 0,0 0 0,-1 0 0,1 0 0,-1 0 0,0 0 0,1 0 0,-1 0 0,0 0 0,0 0 0,-1 0 0,1-1 0,0 1 0,0 0 0,-1-1 0,1 1 0,-1-1 0,1 0 0,-4 2 0,-53 36 0,44-31 0,0 1 0,1 0 0,0 0 0,1 1 0,0 1 0,-16 19 0,-6 8 0,24-29 0,0 2 0,1 0 0,-8 11 0,-31 44 0,35-51 0,1 2 0,0-1 0,2 2 0,-11 19 0,6-8 27,11-21-305,0 0-1,0 0 1,0 1-1,-2 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0.1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24575,'969'0'0,"-938"1"0,38 7 0,-37-3 0,34 0 0,-28-6-77,-19 0-245,0 1 0,0 1 0,35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1.8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24575,'9'6'0,"0"1"0,0-1 0,0 0 0,1-1 0,0 0 0,0-1 0,12 4 0,20 10 0,-17-7 0,-15-7 0,-1 0 0,0 1 0,1 0 0,11 10 0,-18-13 0,-1 0 0,0 1 0,1-1 0,-1 1 0,0-1 0,0 1 0,-1 0 0,1 0 0,-1 0 0,1 0 0,-1 0 0,0 0 0,0 0 0,0 0 0,0 1 0,-1-1 0,0 0 0,1 5 0,-3 24 0,0 0 0,-3 0 0,-9 38 0,0 1 0,12-58 0,-1 0 0,-1 0 0,0 0 0,-1-1 0,0 1 0,0-1 0,-2-1 0,1 1 0,-2-1 0,-16 21 0,-49 77 134,18-24-1633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6.25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18055 2907 24575,'2'0'0,"0"-1"0,-1 1 0,1-1 0,0 1 0,-1-1 0,1 0 0,-1 0 0,1 0 0,-1 0 0,1 0 0,-1 0 0,1 0 0,-1-1 0,0 1 0,0 0 0,0-1 0,0 1 0,0-1 0,0 1 0,0-1 0,0 1 0,-1-1 0,2-2 0,12-39 0,-11 25 0,-1-1 0,0 1 0,-1 0 0,-1 0 0,-1-1 0,-1 1 0,0 0 0,-1 0 0,-1 0 0,-1 1 0,-1-1 0,-14-32 0,-10-7 0,-1 1 0,-53-69 0,64 96 0,-44-58 0,-4 2 0,-3 3 0,-4 3 0,-3 4 0,-135-100 0,-32 4-249,-6 10-1,-8 12 1,-361-152-1,209 137-249,-679-177 0,-262 83 499,-17 132 0,27 82 0,2 41 0,916 4 0,-1577 73 0,1246 10 0,1 27 0,337-48 0,-634 122-158,17 91 0,913-236 289,1 6-1,2 5 1,-216 129 0,226-104 415,4 3 1,-148 147-1,-145 221-396,189-150-150,23 12 0,105-172 0,-25 46 0,7 5 0,-82 226 0,141-303 0,4 1 0,6 2 0,4 1 0,6 1 0,-8 167 0,27-256 0,-25 646 0,18-504 0,7-1 0,35 282 0,72 100 0,-45-254 0,-11-62 0,139 386 0,-26-262 0,-77-180 0,-62-126 0,3-2 0,2-1 0,58 73 0,-79-112 0,0-1 0,1 0 0,0 0 0,1-2 0,-1 1 0,1-1 0,1-1 0,0 0 0,0 0 0,0-1 0,14 4 0,22 4 0,78 11 0,-109-22 0,106 11 0,233-5 0,-258-9 0,584-50 0,-652 48 0,13-3 0,-28 3 0,0 1 0,0 0 0,0 2 0,1-1 0,-1 2 0,0 0 0,17 4 0,-4 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7.6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216 1 24575,'10'4'0,"0"1"0,0 1 0,-1 0 0,1 0 0,-1 0 0,11 12 0,21 13 0,1-2 0,0 1 0,-3 2 0,0 2 0,52 60 0,-76-74 0,-2 1 0,0 1 0,-1 0 0,11 28 0,4 7 0,-25-53 0,0 0 0,0 0 0,-1 0 0,1 0 0,-1 0 0,0 0 0,0 0 0,0 1 0,-1-1 0,1 0 0,-1 1 0,0-1 0,0 0 0,-1 1 0,1-1 0,-1 0 0,-1 6 0,-1-4 0,0-1 0,0 1 0,0-1 0,-1 0 0,0 0 0,0 0 0,0 0 0,-1-1 0,1 1 0,-1-1 0,-7 4 0,-40 32 0,-97 69 0,-34 0 0,9-6 0,86-34-1365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11.4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24575,'1918'0'-1365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7/6/2023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7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24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68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6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7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09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7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9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68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77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11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13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12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53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92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9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58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94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4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78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9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79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67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57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52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00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56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64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55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3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03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70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33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61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08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920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02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47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77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59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037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931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87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879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113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524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162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411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4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107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724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806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161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85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833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62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23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75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858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5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91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390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994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913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053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205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676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64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192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105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2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31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793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247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132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937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63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279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769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590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682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1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915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864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43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777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935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7/6/2023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7/6/2023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djMIlQ3x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6.xml"/><Relationship Id="rId18" Type="http://schemas.openxmlformats.org/officeDocument/2006/relationships/image" Target="../media/image380.png"/><Relationship Id="rId26" Type="http://schemas.openxmlformats.org/officeDocument/2006/relationships/image" Target="../media/image4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24" Type="http://schemas.openxmlformats.org/officeDocument/2006/relationships/image" Target="../media/image4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customXml" Target="../ink/ink9.xml"/><Relationship Id="rId4" Type="http://schemas.openxmlformats.org/officeDocument/2006/relationships/image" Target="../media/image310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rmPnO1eqL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chishah.ce/do-we-really-need-gpu-for-deep-learning-47042c02efe2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3622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從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到機器學習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到深度學習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algn="ctr"/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20230706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地點：中華電信研究所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先天及後天的智慧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AI(Symbolic AI)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機器學習的興起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人工智慧的大起大落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人工智慧的歷史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693683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2009-2010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年，出現更好的啟動函式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權重參數更好的初始化方法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更好的最佳化方法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(Adam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RMSProp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年出現批次正規化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年出現殘差連接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年出現深度可分離卷積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更棒的最佳化機制</a:t>
            </a:r>
          </a:p>
        </p:txBody>
      </p:sp>
    </p:spTree>
    <p:extLst>
      <p:ext uri="{BB962C8B-B14F-4D97-AF65-F5344CB8AC3E}">
        <p14:creationId xmlns:p14="http://schemas.microsoft.com/office/powerpoint/2010/main" val="65520811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08859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年，當紅的機器學習是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GBM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仍然專注神經網路的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LeCun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Bengio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Hinton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年首度使用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的挑戰賽，首度以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83.6%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的準確率超越機器學習的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74.3%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年已達到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96.4%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自此神經網路主宰了機器學習領域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CERN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換成神經網路來分析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LHC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Altas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探測器的資料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Keras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深度學習重出江湖</a:t>
            </a:r>
          </a:p>
        </p:txBody>
      </p:sp>
    </p:spTree>
    <p:extLst>
      <p:ext uri="{BB962C8B-B14F-4D97-AF65-F5344CB8AC3E}">
        <p14:creationId xmlns:p14="http://schemas.microsoft.com/office/powerpoint/2010/main" val="1235982205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邏輯斯回歸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參數及超參數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39025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層、輪、批次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Train, validation, test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303406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先天及後天的智慧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27368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智慧分成「先天」及「後天」的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先天的是與生俱來的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後天靠的是學習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先天知道的越多，越聰明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後天學來的，需要花時間「努力學習」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讓先天的知識越多越好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先天及後天的智慧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57287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20574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河狸先天就會築水壩，聽到流水聲就要讓流水聲消失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用樹枝和石頭擋住水流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if “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流水聲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”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then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“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築水壩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所以用喇叭放流水聲，也會築，不管是不是在河邊，就算在實驗室也會築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人類不是天生就會築水壩，但後來也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學會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河狸築水壩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162570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1932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看到「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turn off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」就將聊天結束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如果要欺負聊天機器人，可以說「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don’t turn off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所以要定新規則「遇到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don’t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」就不要關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如果說「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don’t you turn off?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」要不要關？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再加一條規則，遇到問號又有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don’t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就不要關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規則無窮無盡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......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聊天機器人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0524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28178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552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人類在掌握了大量的科學知識後，看到大自然的力量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因此希望能有一種「讓不是人類的東西來完成人類的事情」的想法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在「智慧」這個領域，就是「能自動化執行一般人類的智慧工作」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年代逐漸達成共識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認為「先天」的智慧就是全部的智慧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充滿規則的人工智慧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4572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484879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0075"/>
            <a:ext cx="822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 College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數學系助理教授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John McCarthy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舉辦的暑期工作坊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2732559-5477-C738-03B0-74AF3333D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BD87342-E3C9-2B10-CE11-32D1D6F0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95600"/>
            <a:ext cx="50292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9088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0075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找一批精心挑選的科學家來讓機器具有智慧，完成人類的工作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類似物理界的索爾維會議？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endParaRPr kumimoji="1"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2732559-5477-C738-03B0-74AF3333D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9B4DE5-F507-CADB-9F6F-9B08BA5D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19" y="3048000"/>
            <a:ext cx="4805362" cy="35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索爾維會議- 維基百科，自由的百科全書">
            <a:extLst>
              <a:ext uri="{FF2B5EF4-FFF2-40B4-BE49-F238E27FC236}">
                <a16:creationId xmlns:a16="http://schemas.microsoft.com/office/drawing/2014/main" id="{79E79487-FC1C-2819-0EA5-D0C6B89F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422507"/>
            <a:ext cx="165261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815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AI(Symbolic AI)</a:t>
            </a:r>
          </a:p>
        </p:txBody>
      </p:sp>
    </p:spTree>
    <p:extLst>
      <p:ext uri="{BB962C8B-B14F-4D97-AF65-F5344CB8AC3E}">
        <p14:creationId xmlns:p14="http://schemas.microsoft.com/office/powerpoint/2010/main" val="2900401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275868886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以規則為基礎的方式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(rule based)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人工智慧研究中的一個集合術語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基於問題、邏輯和搜尋的高級符號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年代中期到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年代後期，符號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一直是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研究的主要範式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年代的專家系統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(Expert System)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達到高峰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7264432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靈感來自於西洋棋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找出某一個領域中的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所有規則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設計出一個邏輯來實現所有規則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將問題丟入邏輯，最後會得出答案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定義規則來找答案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026644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871722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你不可能定義某一個領域中的所有規則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一個問題的規則變得更複雜，更模糊，規則間就互相矛盾，又得建立新規則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從「邏輯能力」進化的「感知能力」時，以規則為主的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無法再適用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規劃再詳盡的規則，也無法處理沒看過的問題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翻譯問題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永遠無法超越設計者的智慧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但能解決大部分邏輯性的問題了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04044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以圍棋為例，所有的排列組合為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19x19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大約等於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174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比可觀測宇宙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半徑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465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億光年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所有原子總合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就算每個原子當作一個位元都無法計算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的走向終點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https://www.youtube.com/watch?v=EidjMIlQ3x4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如何計算宇宙中所有的原子數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15977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inside | CommitStrip">
            <a:extLst>
              <a:ext uri="{FF2B5EF4-FFF2-40B4-BE49-F238E27FC236}">
                <a16:creationId xmlns:a16="http://schemas.microsoft.com/office/drawing/2014/main" id="{2DCD4058-2321-FEDC-7651-DB3F3981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47688"/>
            <a:ext cx="619125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212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機器學習的興起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150906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不再建立規則，但必須有問題和答案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多次將題目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答案丟入一個機制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慢慢找出這個機制的「統計結構」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)-&gt;</a:t>
            </a: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設計規則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得出答案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</a:t>
            </a:r>
            <a:r>
              <a:rPr kumimoji="1" lang="en-US" altLang="zh-TW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答案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)-&gt;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得出規律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新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可將未知問題丟入規律獲得答案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比較符合人類學習的方法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「後天」獲得的能力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機器學習從答案中找規律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3923742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38014791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什麼是機器學習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7474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機器學習的要素及方法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機器學習的數學範式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常見機器學習方法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什麼是機器學習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734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25948066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機器學習的要素及方法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機器學習的數學範式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常見機器學習方法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什麼是機器學習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2784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機器學習的要素及方法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35672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從陌生到熟悉的過程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獲得一些知識，此知識可以用來處理特定問題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最後具備舉一反三的能力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泛化，普適化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可供外界的人進行評估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機器學習中學習的定義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795273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764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演算法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統計模型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的科學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演算法和統計模型讓電腦系統根據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和推理來執行任務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不再需要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由人類輸入精確的指令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電腦系統使用演算法處理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大量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的歷史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，從中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找出資料的模式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電腦能精準地根據輸入的資料集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預測結果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可以使用數百萬張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光片和對應的診斷結果來訓練一支醫療應用程式，程式可以僅透過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光片就能診斷病人是否罹患癌症。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4572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機器學習的定義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74559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5F10C0-FBF9-86EB-5732-33613FF45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324100"/>
            <a:ext cx="8904397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59323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輸入資料：語音、文字、圖像、影片等任何可數位化的資料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標準答案：由人類所判斷出來的結果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評估方法：評估演算法執行優劣的方法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問題：如何將自然世界中的資料轉換成數位世界中的資料？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機器學習要素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692212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表徵學習</a:t>
            </a:r>
            <a:endParaRPr kumimoji="1" lang="en-US" altLang="zh-TW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(Representation Learning)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17503A-7975-0443-8ABA-05AD9954B50E}"/>
              </a:ext>
            </a:extLst>
          </p:cNvPr>
          <p:cNvSpPr txBox="1"/>
          <p:nvPr/>
        </p:nvSpPr>
        <p:spPr>
          <a:xfrm>
            <a:off x="533400" y="22098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將輸入點轉換成有意義的輸出，例如輸入一張照片，輸出是「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」這個文字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轉換次數不限，會有很多「中間過程」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資料只是一直在改變「表徵」，例如從多維矩陣變成一個純量的過程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最後輸出的表徵，和標準答案的表徵相同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比較兩個表徵的差異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想辦法讓此兩個表徵的差異不斷變小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605360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機器學習的數學範式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10506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24122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輸入數字，知道這個數是不是質數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輸入圖片，知道圖片中有貓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輸入語音，知道對應的文字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輸入影片，知道如何把影片中主角的臉換成自己的臉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輸入一盤圍棋，知道下一個子落在哪裏整盤才不會輸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一個問題，獲得正確的解答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4572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學習就是獲得解答的「能力」</a:t>
            </a:r>
          </a:p>
        </p:txBody>
      </p:sp>
    </p:spTree>
    <p:extLst>
      <p:ext uri="{BB962C8B-B14F-4D97-AF65-F5344CB8AC3E}">
        <p14:creationId xmlns:p14="http://schemas.microsoft.com/office/powerpoint/2010/main" val="401081384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函式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6296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什麼是人工智慧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19727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702146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我們不知道這個對應關係的原理及邏輯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但假設世界上有完美函式是符合這種對應關係的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可能有很多個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有很多資料符合這種對應關係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訓練集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我們相信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也是一個函式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找出最接近完美函式的函式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0487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552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有一堆資料，輸入為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、標準答案為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有一個完美的對應關係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y=f(x)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全世界所有的對應關係的可能性，稱之為假設集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，有無限多個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假如有一個對應關係叫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g(x)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之後，得出來的結果叫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，即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y’=g(x)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，發現有差距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調整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，再去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中找更好的對應關係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整個過程必須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機器學習的數學範式</a:t>
            </a:r>
          </a:p>
        </p:txBody>
      </p:sp>
    </p:spTree>
    <p:extLst>
      <p:ext uri="{BB962C8B-B14F-4D97-AF65-F5344CB8AC3E}">
        <p14:creationId xmlns:p14="http://schemas.microsoft.com/office/powerpoint/2010/main" val="365482894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機器學習的數學範式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DCEFCF2A-79E5-FB58-8180-576C4C29B997}"/>
              </a:ext>
            </a:extLst>
          </p:cNvPr>
          <p:cNvSpPr/>
          <p:nvPr/>
        </p:nvSpPr>
        <p:spPr>
          <a:xfrm>
            <a:off x="2971800" y="2438400"/>
            <a:ext cx="2895600" cy="2895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完美的對應關係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CE27692-91C2-1A32-FCF8-D427A9382C1A}"/>
              </a:ext>
            </a:extLst>
          </p:cNvPr>
          <p:cNvSpPr/>
          <p:nvPr/>
        </p:nvSpPr>
        <p:spPr>
          <a:xfrm>
            <a:off x="3657600" y="2743200"/>
            <a:ext cx="2895600" cy="289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1B4D0E4-6D27-540E-7158-5B445D3C0E8D}"/>
              </a:ext>
            </a:extLst>
          </p:cNvPr>
          <p:cNvSpPr/>
          <p:nvPr/>
        </p:nvSpPr>
        <p:spPr>
          <a:xfrm>
            <a:off x="3810000" y="2209800"/>
            <a:ext cx="2895600" cy="2895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5396E70-5DF7-3F8F-6FC6-3C77682F8823}"/>
              </a:ext>
            </a:extLst>
          </p:cNvPr>
          <p:cNvSpPr/>
          <p:nvPr/>
        </p:nvSpPr>
        <p:spPr>
          <a:xfrm>
            <a:off x="1981200" y="1828800"/>
            <a:ext cx="2895600" cy="2895600"/>
          </a:xfrm>
          <a:prstGeom prst="ellipse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5462EE0-DBC8-057D-A65A-1259C1A20459}"/>
              </a:ext>
            </a:extLst>
          </p:cNvPr>
          <p:cNvSpPr/>
          <p:nvPr/>
        </p:nvSpPr>
        <p:spPr>
          <a:xfrm>
            <a:off x="1600200" y="3267952"/>
            <a:ext cx="2895600" cy="2895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C7BB4EA-2C91-63D7-3907-8735D84D60E5}"/>
              </a:ext>
            </a:extLst>
          </p:cNvPr>
          <p:cNvSpPr/>
          <p:nvPr/>
        </p:nvSpPr>
        <p:spPr>
          <a:xfrm>
            <a:off x="3810000" y="3396977"/>
            <a:ext cx="2895600" cy="2895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10853535-46CA-AC94-2345-5AEB31642406}"/>
              </a:ext>
            </a:extLst>
          </p:cNvPr>
          <p:cNvSpPr/>
          <p:nvPr/>
        </p:nvSpPr>
        <p:spPr>
          <a:xfrm>
            <a:off x="3048000" y="2465865"/>
            <a:ext cx="2895600" cy="28956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209498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6041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7D9C3E9C-4F80-8ED6-40F0-020ADE487314}"/>
              </a:ext>
            </a:extLst>
          </p:cNvPr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機器學習的過程</a:t>
            </a:r>
          </a:p>
        </p:txBody>
      </p:sp>
    </p:spTree>
    <p:extLst>
      <p:ext uri="{BB962C8B-B14F-4D97-AF65-F5344CB8AC3E}">
        <p14:creationId xmlns:p14="http://schemas.microsoft.com/office/powerpoint/2010/main" val="39594512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506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完美函式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: X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，含有標準答案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函式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963324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25730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準備資料集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382905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定義網路架構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準備一個演算法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11505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網路參數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不同的網路參數，形成無限多個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，就是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H)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25730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利用資料集，不斷變更網路參數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就是一直找最好的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g)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82905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要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和完美的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最接近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611505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網路參數確定下來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就是將模型存檔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853D2B76-577A-063B-8EF5-39EA34B7E766}"/>
                  </a:ext>
                </a:extLst>
              </p14:cNvPr>
              <p14:cNvContentPartPr/>
              <p14:nvPr/>
            </p14:nvContentPartPr>
            <p14:xfrm>
              <a:off x="3019113" y="2506250"/>
              <a:ext cx="277920" cy="1440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853D2B76-577A-063B-8EF5-39EA34B7E7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5473" y="2398250"/>
                <a:ext cx="3855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604F9717-F820-6037-A963-147229068E59}"/>
                  </a:ext>
                </a:extLst>
              </p14:cNvPr>
              <p14:cNvContentPartPr/>
              <p14:nvPr/>
            </p14:nvContentPartPr>
            <p14:xfrm>
              <a:off x="1407393" y="730010"/>
              <a:ext cx="756000" cy="1368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604F9717-F820-6037-A963-147229068E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3753" y="622010"/>
                <a:ext cx="8636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01DFDA9F-12A3-BFB4-596D-49FA3332E34D}"/>
              </a:ext>
            </a:extLst>
          </p:cNvPr>
          <p:cNvGrpSpPr/>
          <p:nvPr/>
        </p:nvGrpSpPr>
        <p:grpSpPr>
          <a:xfrm>
            <a:off x="170793" y="861050"/>
            <a:ext cx="6519240" cy="3193920"/>
            <a:chOff x="170793" y="861050"/>
            <a:chExt cx="6519240" cy="31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2BFBE045-6CCC-32AD-84DB-DF88E7693A99}"/>
                    </a:ext>
                  </a:extLst>
                </p14:cNvPr>
                <p14:cNvContentPartPr/>
                <p14:nvPr/>
              </p14:nvContentPartPr>
              <p14:xfrm>
                <a:off x="2979873" y="2473490"/>
                <a:ext cx="736560" cy="2628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2BFBE045-6CCC-32AD-84DB-DF88E7693A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43873" y="2437850"/>
                  <a:ext cx="808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D4AED11-914E-F9DF-83FA-EA0521F5F73F}"/>
                    </a:ext>
                  </a:extLst>
                </p14:cNvPr>
                <p14:cNvContentPartPr/>
                <p14:nvPr/>
              </p14:nvContentPartPr>
              <p14:xfrm>
                <a:off x="3553713" y="2302130"/>
                <a:ext cx="151560" cy="33444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D4AED11-914E-F9DF-83FA-EA0521F5F7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18073" y="2266490"/>
                  <a:ext cx="223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9AA570CB-71A7-D6D8-D401-D94DD7C1FA7A}"/>
                    </a:ext>
                  </a:extLst>
                </p14:cNvPr>
                <p14:cNvContentPartPr/>
                <p14:nvPr/>
              </p14:nvContentPartPr>
              <p14:xfrm>
                <a:off x="5532273" y="2433890"/>
                <a:ext cx="474120" cy="93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9AA570CB-71A7-D6D8-D401-D94DD7C1FA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96633" y="2398250"/>
                  <a:ext cx="545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82ADD652-CF77-AF5E-611F-380B929577E4}"/>
                    </a:ext>
                  </a:extLst>
                </p14:cNvPr>
                <p14:cNvContentPartPr/>
                <p14:nvPr/>
              </p14:nvContentPartPr>
              <p14:xfrm>
                <a:off x="5927193" y="2295650"/>
                <a:ext cx="87480" cy="27216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82ADD652-CF77-AF5E-611F-380B929577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91193" y="2260010"/>
                  <a:ext cx="1591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F8B9E742-4DEF-AA64-413A-6681BAEF7AB2}"/>
                    </a:ext>
                  </a:extLst>
                </p14:cNvPr>
                <p14:cNvContentPartPr/>
                <p14:nvPr/>
              </p14:nvContentPartPr>
              <p14:xfrm>
                <a:off x="170793" y="861050"/>
                <a:ext cx="6519240" cy="304776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F8B9E742-4DEF-AA64-413A-6681BAEF7A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5153" y="825050"/>
                  <a:ext cx="6590880" cy="31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EE09B694-28DC-4873-88C8-B888E7F4EC6E}"/>
                    </a:ext>
                  </a:extLst>
                </p14:cNvPr>
                <p14:cNvContentPartPr/>
                <p14:nvPr/>
              </p14:nvContentPartPr>
              <p14:xfrm>
                <a:off x="1007793" y="3670490"/>
                <a:ext cx="253800" cy="38448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EE09B694-28DC-4873-88C8-B888E7F4EC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2153" y="3634850"/>
                  <a:ext cx="32544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AB72336-FB90-4057-E81A-1DDFF7DD67E5}"/>
              </a:ext>
            </a:extLst>
          </p:cNvPr>
          <p:cNvGrpSpPr/>
          <p:nvPr/>
        </p:nvGrpSpPr>
        <p:grpSpPr>
          <a:xfrm>
            <a:off x="2986353" y="3749690"/>
            <a:ext cx="769320" cy="491760"/>
            <a:chOff x="2986353" y="3749690"/>
            <a:chExt cx="76932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8D5B5F88-CC99-EA35-D1B1-227EE9CBF8EC}"/>
                    </a:ext>
                  </a:extLst>
                </p14:cNvPr>
                <p14:cNvContentPartPr/>
                <p14:nvPr/>
              </p14:nvContentPartPr>
              <p14:xfrm>
                <a:off x="2986353" y="3920690"/>
                <a:ext cx="690480" cy="36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8D5B5F88-CC99-EA35-D1B1-227EE9CBF8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50353" y="3884690"/>
                  <a:ext cx="762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31880AE9-DDA7-C918-CA1E-A5231663F9A9}"/>
                    </a:ext>
                  </a:extLst>
                </p14:cNvPr>
                <p14:cNvContentPartPr/>
                <p14:nvPr/>
              </p14:nvContentPartPr>
              <p14:xfrm>
                <a:off x="3578553" y="3749690"/>
                <a:ext cx="177120" cy="4917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31880AE9-DDA7-C918-CA1E-A5231663F9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42553" y="3713690"/>
                  <a:ext cx="24876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7D44A05-2968-5C7C-2052-59B65EBD5B4D}"/>
              </a:ext>
            </a:extLst>
          </p:cNvPr>
          <p:cNvGrpSpPr/>
          <p:nvPr/>
        </p:nvGrpSpPr>
        <p:grpSpPr>
          <a:xfrm>
            <a:off x="5552073" y="3723050"/>
            <a:ext cx="494280" cy="349560"/>
            <a:chOff x="5552073" y="3723050"/>
            <a:chExt cx="4942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A0898847-6C28-948B-E9BA-DC6521FECB5E}"/>
                    </a:ext>
                  </a:extLst>
                </p14:cNvPr>
                <p14:cNvContentPartPr/>
                <p14:nvPr/>
              </p14:nvContentPartPr>
              <p14:xfrm>
                <a:off x="5552073" y="3873170"/>
                <a:ext cx="460080" cy="4320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A0898847-6C28-948B-E9BA-DC6521FECB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16073" y="3837170"/>
                  <a:ext cx="531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442FF8CF-556F-03B5-25D7-AA928647360D}"/>
                    </a:ext>
                  </a:extLst>
                </p14:cNvPr>
                <p14:cNvContentPartPr/>
                <p14:nvPr/>
              </p14:nvContentPartPr>
              <p14:xfrm>
                <a:off x="5900193" y="3723050"/>
                <a:ext cx="146160" cy="3495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442FF8CF-556F-03B5-25D7-AA92864736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64553" y="3687410"/>
                  <a:ext cx="21780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8DAABA1F-78FA-C119-3BA1-31B9179B4E50}"/>
                  </a:ext>
                </a:extLst>
              </p14:cNvPr>
              <p14:cNvContentPartPr/>
              <p14:nvPr/>
            </p14:nvContentPartPr>
            <p14:xfrm>
              <a:off x="6453153" y="5440250"/>
              <a:ext cx="360" cy="36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8DAABA1F-78FA-C119-3BA1-31B9179B4E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17513" y="540461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610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1828800"/>
            <a:ext cx="777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不管是邏輯法或是比對法逼近完美函式，都是尋找一個</a:t>
            </a:r>
            <a:r>
              <a:rPr kumimoji="1" lang="en-US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89700686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405776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常見機器學習方法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746352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監督式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(Supervised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非監督式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(Unsupervised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半監督式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(Semi-supervised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強化學習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(Reinforcement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遷移學習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(Transfer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自監督式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(Self-supervised learning, 2020)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常見機器學習方法</a:t>
            </a:r>
          </a:p>
        </p:txBody>
      </p:sp>
    </p:spTree>
    <p:extLst>
      <p:ext uri="{BB962C8B-B14F-4D97-AF65-F5344CB8AC3E}">
        <p14:creationId xmlns:p14="http://schemas.microsoft.com/office/powerpoint/2010/main" val="21947379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「人工」：已知科學原理的方法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「智慧」：對應到人類不同的能力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人類自古以來一直希望非生命的物體能具備人類的能力，這就是人工智慧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什麼是人工智慧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18266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34968E9-A25F-2B55-B77E-35542996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414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提供已知標記和定義過的訓練資料給演算法，讓演算法找出資料間的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關聯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訓練用資料必須包含通過演算法的輸入與輸出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只要有足夠的範例，即可找出之間的關聯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結構很簡單，容易設計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資料標記是最大的問題，也是監督式學習成本最高的地方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(90%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以上的成本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85406297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979386-D7D0-053A-8BF8-179A7567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885825"/>
            <a:ext cx="77628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12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使用未標記的資料進行訓練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嘗試找出輸入值與預設的輸出值之間有哪些有意義的關聯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這類算法可以找出模式和分類資料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通常用在歸類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(clustering)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或聚類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(grouping)</a:t>
            </a:r>
            <a:endParaRPr kumimoji="1"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非監督式學習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26861924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2832EF-DA72-CDB6-5529-649F847C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100137"/>
            <a:ext cx="78200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9429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5240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結合了監督學習和無監督學習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使用少量的已標記資料和大量的無標記資料來訓練系統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先用已標記的資料訓練機器學習演算法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再使用經過部份訓練的演算法來標記未標記的資料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這個過程稱為偽標記。接著再直接使用產出的資料和原本的已標記資料一起重新訓練模型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不需要大量的已標記資料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半監督式學習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300454789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EC889F3-70BA-E5AC-8192-1A549A89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047750"/>
            <a:ext cx="7410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5878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64312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以非監督式學習為出發點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無標記資料，但針對訓練集中的資料，相信資料本身即具有隱藏的規律性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想辦法讓演算法找出這些規律性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這些規律性雖然沒有標記，但已經存在已「正確」的資料集中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例如語料庫，雖然沒有標記是什麼，但語料庫本身即具備「正確的文字排列組合」的意義，這就算一種標記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119401914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5FF67E-9883-3BD0-5BDA-B951D4CC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5850"/>
            <a:ext cx="7924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3381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常見監督式學習方法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80012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定義人工「智慧」，專門指的是人類的能力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物理能力：獸力即取代，工業革命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基本能力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(Basic)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：已被機器超越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感知能力（</a:t>
            </a:r>
            <a:r>
              <a:rPr kumimoji="1" lang="fr-FR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Perception</a:t>
            </a:r>
            <a:r>
              <a:rPr kumimoji="1" lang="zh-TW" alt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：部分已被機器超越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認知能力（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Cognition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）：目前最熱門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創造力（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Creativity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）：仍在研究中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智慧（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Wisdom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）：仍無法做到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目前「意識」沒有被討論到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685800" y="6096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「智慧」：人類不同的能力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316501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回歸</a:t>
            </a:r>
            <a:r>
              <a:rPr kumimoji="1"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(Regression)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找到一個值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台北明天的氣溫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美股明天的點數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常見監督式學習方法</a:t>
            </a:r>
          </a:p>
        </p:txBody>
      </p:sp>
    </p:spTree>
    <p:extLst>
      <p:ext uri="{BB962C8B-B14F-4D97-AF65-F5344CB8AC3E}">
        <p14:creationId xmlns:p14="http://schemas.microsoft.com/office/powerpoint/2010/main" val="268688471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分類</a:t>
            </a:r>
            <a:r>
              <a:rPr kumimoji="1"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Classsification</a:t>
            </a:r>
            <a:r>
              <a:rPr kumimoji="1"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這張圖片是貓還是狗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台股明天是漲還是跌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則個新聞可以分成幾個聚類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(cluster)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常見監督式學習方法</a:t>
            </a:r>
          </a:p>
        </p:txBody>
      </p:sp>
    </p:spTree>
    <p:extLst>
      <p:ext uri="{BB962C8B-B14F-4D97-AF65-F5344CB8AC3E}">
        <p14:creationId xmlns:p14="http://schemas.microsoft.com/office/powerpoint/2010/main" val="209085706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Instructure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輸出一段有結構的資料，如一段文字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NBA2023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冠軍？「丹佛金塊隊」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常見監督式學習方法</a:t>
            </a:r>
          </a:p>
        </p:txBody>
      </p:sp>
    </p:spTree>
    <p:extLst>
      <p:ext uri="{BB962C8B-B14F-4D97-AF65-F5344CB8AC3E}">
        <p14:creationId xmlns:p14="http://schemas.microsoft.com/office/powerpoint/2010/main" val="185823462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核心方法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Kernel Method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決策樹、隨機森林、梯度提升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機率建模方法</a:t>
            </a:r>
            <a:endParaRPr kumimoji="1" lang="en-US" altLang="zh-TW" sz="32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單純貝氏演算法</a:t>
            </a:r>
            <a:endParaRPr kumimoji="1" lang="en-US" altLang="zh-TW" sz="32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邏輯斯迴歸演算法</a:t>
            </a:r>
            <a:endParaRPr kumimoji="1" lang="en-US" altLang="zh-TW" sz="32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人工神經網路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常見機器學習方法</a:t>
            </a:r>
          </a:p>
        </p:txBody>
      </p:sp>
    </p:spTree>
    <p:extLst>
      <p:ext uri="{BB962C8B-B14F-4D97-AF65-F5344CB8AC3E}">
        <p14:creationId xmlns:p14="http://schemas.microsoft.com/office/powerpoint/2010/main" val="67310665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年代，正當神經網路開始流行時，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的表現竟大幅超越，稱之為核心方法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核心方法為分類演算法，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最有名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在兩種資料點之間找出最佳決策邊界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新的資料看落在哪一邊，就是哪一類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判斷垃圾郵件，好評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差評語義分析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48700955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5122" name="Picture 2" descr="Breaking Down the Support Vector Machine (SVM) Algorithm | by Satyam Mishra  | Towards Data Science">
            <a:extLst>
              <a:ext uri="{FF2B5EF4-FFF2-40B4-BE49-F238E27FC236}">
                <a16:creationId xmlns:a16="http://schemas.microsoft.com/office/drawing/2014/main" id="{EE8A0842-49F2-188C-7D4D-509EE03A9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563282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8A9063C-59E6-B3CA-3BF8-7A033DEDCA95}"/>
              </a:ext>
            </a:extLst>
          </p:cNvPr>
          <p:cNvCxnSpPr/>
          <p:nvPr/>
        </p:nvCxnSpPr>
        <p:spPr>
          <a:xfrm flipH="1">
            <a:off x="3657600" y="2057400"/>
            <a:ext cx="1371600" cy="396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76F7D2B-4D71-21B1-F64A-C1316C26B05F}"/>
              </a:ext>
            </a:extLst>
          </p:cNvPr>
          <p:cNvCxnSpPr>
            <a:cxnSpLocks/>
          </p:cNvCxnSpPr>
          <p:nvPr/>
        </p:nvCxnSpPr>
        <p:spPr>
          <a:xfrm flipH="1">
            <a:off x="3810000" y="2133600"/>
            <a:ext cx="220980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57BE013-9AF3-BF9A-385D-E68F8D7012E1}"/>
              </a:ext>
            </a:extLst>
          </p:cNvPr>
          <p:cNvCxnSpPr>
            <a:cxnSpLocks/>
          </p:cNvCxnSpPr>
          <p:nvPr/>
        </p:nvCxnSpPr>
        <p:spPr>
          <a:xfrm flipH="1">
            <a:off x="3810000" y="2362200"/>
            <a:ext cx="2438400" cy="381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49DF52D-7E16-73FD-BC8A-F75A6FCA1069}"/>
              </a:ext>
            </a:extLst>
          </p:cNvPr>
          <p:cNvCxnSpPr/>
          <p:nvPr/>
        </p:nvCxnSpPr>
        <p:spPr>
          <a:xfrm flipH="1">
            <a:off x="3810000" y="2057400"/>
            <a:ext cx="1371600" cy="396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7AA91FD-AB18-13AD-6738-DA603037CC50}"/>
              </a:ext>
            </a:extLst>
          </p:cNvPr>
          <p:cNvCxnSpPr>
            <a:cxnSpLocks/>
          </p:cNvCxnSpPr>
          <p:nvPr/>
        </p:nvCxnSpPr>
        <p:spPr>
          <a:xfrm flipH="1">
            <a:off x="3810000" y="2819400"/>
            <a:ext cx="3156323" cy="335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F99BA15-5B26-4341-A7B0-12908F565D8B}"/>
              </a:ext>
            </a:extLst>
          </p:cNvPr>
          <p:cNvCxnSpPr>
            <a:cxnSpLocks/>
          </p:cNvCxnSpPr>
          <p:nvPr/>
        </p:nvCxnSpPr>
        <p:spPr>
          <a:xfrm flipH="1">
            <a:off x="3810000" y="2057400"/>
            <a:ext cx="1104900" cy="411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0221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399" y="173748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將資料映射到更高維的空間中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找到無於兩類資料最中間的曲面，稱之為超曲面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599" y="398461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6146" name="Picture 2" descr="Finding Non-Linear Decision Boundary in SVM | by Sourodip Kundu | Medium">
            <a:extLst>
              <a:ext uri="{FF2B5EF4-FFF2-40B4-BE49-F238E27FC236}">
                <a16:creationId xmlns:a16="http://schemas.microsoft.com/office/drawing/2014/main" id="{519BF3B0-5481-6D84-E9F1-3340A70B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3550860"/>
            <a:ext cx="59150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48012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399" y="173748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超曲面剛好位於「正中間」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達到「最大化邊界」的目的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0B7430-B7EF-946C-BF59-3C75FB88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76600"/>
            <a:ext cx="6800849" cy="30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2924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決策邊界只和最靠近的點有關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空間上的點都可以表示為向量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(Vector)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所以用「向量」就可以「算出」這個邊界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因此透過「向量」來「支援」的「機制」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命名由來就是「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支援向量機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74125705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在簡單分類上有很好的表現，曾稱霸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具備完整的幾何及統計理論背景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無法擴展到大型資料庫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Kernel function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需手動設計，只有超平面是學習而來的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是淺層方法，在感知問題上表現不好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需手動萃取出表徵，稱之為「特徵工程」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(Feature Engineering)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anose="05000000000000000000" pitchFamily="2" charset="2"/>
              </a:rPr>
              <a:t></a:t>
            </a:r>
            <a:r>
              <a:rPr kumimoji="1" lang="zh-TW" altLang="en-US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anose="05000000000000000000" pitchFamily="2" charset="2"/>
              </a:rPr>
              <a:t>這是大問題</a:t>
            </a:r>
            <a:endParaRPr kumimoji="1" lang="en-US" altLang="zh-TW" sz="3200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26776016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09678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Lemoine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聲稱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LaMDA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有意識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https://www.youtube.com/watch?v=1rmPnO1eqL4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老高說明這件事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LAMDA</a:t>
            </a:r>
          </a:p>
        </p:txBody>
      </p:sp>
      <p:pic>
        <p:nvPicPr>
          <p:cNvPr id="1026" name="Picture 2" descr="Google Fires Suspended Lemoine Of “Sentient AI” Fame - DailyAlts -">
            <a:extLst>
              <a:ext uri="{FF2B5EF4-FFF2-40B4-BE49-F238E27FC236}">
                <a16:creationId xmlns:a16="http://schemas.microsoft.com/office/drawing/2014/main" id="{C1DCD21E-8898-B449-1730-0AE556B6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63971"/>
            <a:ext cx="6553200" cy="33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0067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4362" y="13716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類似流程圖的方式，將資料分類並預測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年左右出現，但沒流行起來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838200" y="32352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</a:t>
            </a:r>
          </a:p>
        </p:txBody>
      </p:sp>
      <p:pic>
        <p:nvPicPr>
          <p:cNvPr id="8194" name="Picture 2" descr="Simple decision tree example">
            <a:extLst>
              <a:ext uri="{FF2B5EF4-FFF2-40B4-BE49-F238E27FC236}">
                <a16:creationId xmlns:a16="http://schemas.microsoft.com/office/drawing/2014/main" id="{432569C3-B8E5-A368-7E59-E66718B7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5562600" cy="414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1593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4319" y="1329587"/>
            <a:ext cx="8615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將決策樹組合變成一個森林，輸出組合結果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機器學習中第二好的方法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838200" y="32352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隨機森林</a:t>
            </a:r>
          </a:p>
        </p:txBody>
      </p:sp>
      <p:pic>
        <p:nvPicPr>
          <p:cNvPr id="9218" name="Picture 2" descr="Random forest - Wikipedia">
            <a:extLst>
              <a:ext uri="{FF2B5EF4-FFF2-40B4-BE49-F238E27FC236}">
                <a16:creationId xmlns:a16="http://schemas.microsoft.com/office/drawing/2014/main" id="{0D2DA23A-E17D-02E6-131F-24965E9E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49161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6229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764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類似隨機森林，由弱預測模型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通常是決策樹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組合而成的強預測模型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利用梯度提升，不斷加入新模型，透過迭代來學習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不需要解決問題，只需要解決每次模型的缺陷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再把新模型整合，然後重複上面的動作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僅次於深度學習的第二大方法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梯度提升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(GBM)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256944381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梯度提升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(GBM)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10242" name="Picture 2" descr="Gradient Boosting - AI Wiki">
            <a:extLst>
              <a:ext uri="{FF2B5EF4-FFF2-40B4-BE49-F238E27FC236}">
                <a16:creationId xmlns:a16="http://schemas.microsoft.com/office/drawing/2014/main" id="{593517BD-5419-E969-0004-916FB1FC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3174"/>
            <a:ext cx="7864424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1335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4800" y="16002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模擬人類大腦神經元的運作方法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年代就有神經網路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缺乏大量訓練資料，無法流行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年發明最重要的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反向傳播法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年貝爾實驗室實現應用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年美國郵政局使用了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LeCun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發明的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來辦識郵件信封上的手寫郵遞區號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MNIST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的由來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人工神經網路</a:t>
            </a:r>
          </a:p>
        </p:txBody>
      </p:sp>
    </p:spTree>
    <p:extLst>
      <p:ext uri="{BB962C8B-B14F-4D97-AF65-F5344CB8AC3E}">
        <p14:creationId xmlns:p14="http://schemas.microsoft.com/office/powerpoint/2010/main" val="166183031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4800" y="16002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大量衛星圖片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辨識坦克車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美蘇冷戰的產物</a:t>
            </a:r>
          </a:p>
        </p:txBody>
      </p:sp>
      <p:pic>
        <p:nvPicPr>
          <p:cNvPr id="2050" name="Picture 2" descr="Remote Sensing | Free Full-Text | Multi-Stream Convolutional Neural Network  for SAR Automatic Target Recognition | HTML">
            <a:extLst>
              <a:ext uri="{FF2B5EF4-FFF2-40B4-BE49-F238E27FC236}">
                <a16:creationId xmlns:a16="http://schemas.microsoft.com/office/drawing/2014/main" id="{EBBF8F35-1FA1-1B56-9D98-65FFED051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46222"/>
            <a:ext cx="6858000" cy="36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3076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400191259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深度學習的概念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22338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機器學習有很多種方法，深度學習只是其中一個子集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業界大部分機器學習方法均非深度學習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機器學習的演算法勝過大部分的深度學習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用什麼方法看任務種類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有最名的就是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OpenCV(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也有深度學習函式庫了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深度學習不是神話</a:t>
            </a:r>
          </a:p>
        </p:txBody>
      </p:sp>
    </p:spTree>
    <p:extLst>
      <p:ext uri="{BB962C8B-B14F-4D97-AF65-F5344CB8AC3E}">
        <p14:creationId xmlns:p14="http://schemas.microsoft.com/office/powerpoint/2010/main" val="2612545221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6933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3825226441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以簡單的「神經元」 或稱為「感知器」為最小單元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將多個神經元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並聯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起來，成為一個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「層」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將多個層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串聯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起來，成為一個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整個架構從數個層，多的話可能數百個層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讓資料的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表徵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經過多次的轉換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什麼是神經網路？</a:t>
            </a:r>
          </a:p>
        </p:txBody>
      </p:sp>
    </p:spTree>
    <p:extLst>
      <p:ext uri="{BB962C8B-B14F-4D97-AF65-F5344CB8AC3E}">
        <p14:creationId xmlns:p14="http://schemas.microsoft.com/office/powerpoint/2010/main" val="340809948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淺層學習將資料轉換成連續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個表示空間，無法解決複雜的問題，需要將資料「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手動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」處理成適合的表達方法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以往淺層學習在特徵工程上需花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以上的時間和精力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深度學習將此過程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整個模型的評估方式也是自動化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不需手動做特徵工程</a:t>
            </a:r>
          </a:p>
        </p:txBody>
      </p:sp>
    </p:spTree>
    <p:extLst>
      <p:ext uri="{BB962C8B-B14F-4D97-AF65-F5344CB8AC3E}">
        <p14:creationId xmlns:p14="http://schemas.microsoft.com/office/powerpoint/2010/main" val="96452865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多層淺層學習，第一層出來的結果，對第二層來說並不一定是最佳化的方法，因為會出現「快速遞減」的現象。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淺層學習每一層會各學各的，只會為了達到該層的目標，而非整體目標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深度學習使用了「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聯合學習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(Union Learning)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」的方法，調整個架構的一個參數，所有的參數都會變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將複雜步驟，抽象並拆分到每一層中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堆多個淺層學習不行嗎？</a:t>
            </a:r>
          </a:p>
        </p:txBody>
      </p:sp>
    </p:spTree>
    <p:extLst>
      <p:ext uri="{BB962C8B-B14F-4D97-AF65-F5344CB8AC3E}">
        <p14:creationId xmlns:p14="http://schemas.microsoft.com/office/powerpoint/2010/main" val="2979837343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年左右，深度學習沒有好的演算法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神經網路停留在淺層，僅使用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精細複雜的淺層方法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，隨機森林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也沒有辦法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不好的演算法會讓深層的梯度傳播，回饋訊號逐漸消失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演算法的困境</a:t>
            </a:r>
          </a:p>
        </p:txBody>
      </p:sp>
    </p:spTree>
    <p:extLst>
      <p:ext uri="{BB962C8B-B14F-4D97-AF65-F5344CB8AC3E}">
        <p14:creationId xmlns:p14="http://schemas.microsoft.com/office/powerpoint/2010/main" val="133167822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神經元為簡單的數學運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類似邏輯斯回歸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神經元長什麼樣子？</a:t>
            </a:r>
          </a:p>
        </p:txBody>
      </p:sp>
      <p:pic>
        <p:nvPicPr>
          <p:cNvPr id="11266" name="Picture 2" descr="The Essential Guide to Neural Network Architectures">
            <a:extLst>
              <a:ext uri="{FF2B5EF4-FFF2-40B4-BE49-F238E27FC236}">
                <a16:creationId xmlns:a16="http://schemas.microsoft.com/office/drawing/2014/main" id="{5E2671DA-74E5-339E-094F-36A5E167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33065"/>
            <a:ext cx="6248400" cy="42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0EC0CA8-8C97-0094-C279-DFC12F16976B}"/>
              </a:ext>
            </a:extLst>
          </p:cNvPr>
          <p:cNvSpPr txBox="1"/>
          <p:nvPr/>
        </p:nvSpPr>
        <p:spPr>
          <a:xfrm>
            <a:off x="4664094" y="4953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f(x)=x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linear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638215-E401-442A-0F7A-3EF574604B1A}"/>
              </a:ext>
            </a:extLst>
          </p:cNvPr>
          <p:cNvSpPr txBox="1"/>
          <p:nvPr/>
        </p:nvSpPr>
        <p:spPr>
          <a:xfrm>
            <a:off x="5715000" y="495299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f(x)=sigmoid(x)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logistic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33542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多個、多層神經元的組合</a:t>
            </a:r>
          </a:p>
        </p:txBody>
      </p:sp>
      <p:pic>
        <p:nvPicPr>
          <p:cNvPr id="12290" name="Picture 2" descr="機器學習自學筆記07: Deep Learning">
            <a:extLst>
              <a:ext uri="{FF2B5EF4-FFF2-40B4-BE49-F238E27FC236}">
                <a16:creationId xmlns:a16="http://schemas.microsoft.com/office/drawing/2014/main" id="{1B4B0088-C495-5355-ECE8-82A3FB8F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199"/>
            <a:ext cx="7620000" cy="50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7858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 – an(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w1-wn 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偏置：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 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啟動函式：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 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神經元的組成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6F6B77-7D1E-2BE3-F822-2CC7629C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414033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D02F4F-60B2-9D6A-2A2C-7BFBBBA8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8385" y="4342025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202260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為什麼神經網路回歸主流？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52477422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年已有完整的神經網路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年已有完整的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LSTM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年才開始爆量，這二十幾年來發生了什麼？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硬體進步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資料集和競賽的大量成長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演算法的進步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為什麼又回歸主流？</a:t>
            </a:r>
          </a:p>
        </p:txBody>
      </p:sp>
    </p:spTree>
    <p:extLst>
      <p:ext uri="{BB962C8B-B14F-4D97-AF65-F5344CB8AC3E}">
        <p14:creationId xmlns:p14="http://schemas.microsoft.com/office/powerpoint/2010/main" val="124194336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速度成長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在筆電或桌機上就能訓練神經網路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極小的設備就可以進行推論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(Inference)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硬體的進步</a:t>
            </a:r>
          </a:p>
        </p:txBody>
      </p:sp>
      <p:pic>
        <p:nvPicPr>
          <p:cNvPr id="3074" name="Picture 2" descr="World's Smallest Bluetooth SoC to Connect Next Billion IoT Devices">
            <a:extLst>
              <a:ext uri="{FF2B5EF4-FFF2-40B4-BE49-F238E27FC236}">
                <a16:creationId xmlns:a16="http://schemas.microsoft.com/office/drawing/2014/main" id="{DBF99B85-4C4C-4DB8-9032-B0476523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29000"/>
            <a:ext cx="545677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243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人工智慧的歷史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44915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的出現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(CUDA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NVIDIA 4090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可達到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101teraFLOPS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年的超級電腦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Intel Touchstone Delta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0.032teraFLOPS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超強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GPU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的出現</a:t>
            </a:r>
          </a:p>
        </p:txBody>
      </p:sp>
      <p:pic>
        <p:nvPicPr>
          <p:cNvPr id="4098" name="Picture 2" descr="Intel Touchstone Delta">
            <a:extLst>
              <a:ext uri="{FF2B5EF4-FFF2-40B4-BE49-F238E27FC236}">
                <a16:creationId xmlns:a16="http://schemas.microsoft.com/office/drawing/2014/main" id="{D1AF97ED-0670-F98B-C3D1-B936EFE8A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20961"/>
            <a:ext cx="4114800" cy="255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astly Nvidia Lovelace flagship AD102 GPU leak with 18,176 CUDA cores, 24  Gbps 48 GB VRAM, and 800 W TBP hints at possible Titan resurrection -  NotebookCheck.net News">
            <a:extLst>
              <a:ext uri="{FF2B5EF4-FFF2-40B4-BE49-F238E27FC236}">
                <a16:creationId xmlns:a16="http://schemas.microsoft.com/office/drawing/2014/main" id="{D8C155FF-EC4B-540A-F655-674E2CAFC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20961"/>
            <a:ext cx="4038600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3404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TPU(Tensor PU)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 v4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，如果做成叢集，聚集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4096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，可高達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9exaFlops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 Exaflop = 1000000 Teraflop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超強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TPU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的出現</a:t>
            </a:r>
          </a:p>
        </p:txBody>
      </p:sp>
      <p:pic>
        <p:nvPicPr>
          <p:cNvPr id="5122" name="Picture 2" descr="Google第四代TPU芯片发布- VxBus">
            <a:extLst>
              <a:ext uri="{FF2B5EF4-FFF2-40B4-BE49-F238E27FC236}">
                <a16:creationId xmlns:a16="http://schemas.microsoft.com/office/drawing/2014/main" id="{B662210B-6CFB-60BC-6874-A989CEB8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059928"/>
            <a:ext cx="3657600" cy="18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Hints About Its Homegrown TPUv4 AI Engines">
            <a:extLst>
              <a:ext uri="{FF2B5EF4-FFF2-40B4-BE49-F238E27FC236}">
                <a16:creationId xmlns:a16="http://schemas.microsoft.com/office/drawing/2014/main" id="{A9F53CD3-47B4-CBCF-0766-6B275EEC4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026736"/>
            <a:ext cx="3581400" cy="21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10490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198466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152837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814012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1874076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379890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工作是搬運很大一批貨物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是法拉利，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是大卡車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是序列，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是並行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DRAM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VRAM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吞吐量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50GB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 750GB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60960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https://medium.com/@shachishah.ce/do-we-really-need-gpu-for-deep-learning-47042c02efe2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914388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感測器，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IPV6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、手機、雲端儲存，競賽、網路爬蟲，造就大量的資料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是第一個整合大量圖型資料的架構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Kaggle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競賽出現了大量的資料集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大量資料的出現</a:t>
            </a:r>
          </a:p>
        </p:txBody>
      </p:sp>
    </p:spTree>
    <p:extLst>
      <p:ext uri="{BB962C8B-B14F-4D97-AF65-F5344CB8AC3E}">
        <p14:creationId xmlns:p14="http://schemas.microsoft.com/office/powerpoint/2010/main" val="1642723564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5240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年，全球產生了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97zetabytes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3800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iPhone(256G)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才裝得下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大量資料的出現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73B04A-BA9A-2174-ABBC-830A45BF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95600"/>
            <a:ext cx="5490501" cy="37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82040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3658</Words>
  <Application>Microsoft Office PowerPoint</Application>
  <PresentationFormat>如螢幕大小 (4:3)</PresentationFormat>
  <Paragraphs>522</Paragraphs>
  <Slides>105</Slides>
  <Notes>96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105</vt:i4>
      </vt:variant>
    </vt:vector>
  </HeadingPairs>
  <TitlesOfParts>
    <vt:vector size="111" baseType="lpstr"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2023-07-06T01:09:00Z</dcterms:modified>
</cp:coreProperties>
</file>